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1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6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7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35"/>
  </p:notesMasterIdLst>
  <p:sldIdLst>
    <p:sldId id="299" r:id="rId22"/>
    <p:sldId id="377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06" r:id="rId31"/>
    <p:sldId id="394" r:id="rId32"/>
    <p:sldId id="395" r:id="rId33"/>
    <p:sldId id="39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 Slides" id="{05C53EB9-C633-4D6D-B3BC-F573E1DB951E}">
          <p14:sldIdLst>
            <p14:sldId id="299"/>
            <p14:sldId id="377"/>
            <p14:sldId id="407"/>
            <p14:sldId id="408"/>
            <p14:sldId id="409"/>
            <p14:sldId id="410"/>
            <p14:sldId id="411"/>
            <p14:sldId id="412"/>
            <p14:sldId id="413"/>
            <p14:sldId id="406"/>
            <p14:sldId id="394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9" autoAdjust="0"/>
    <p:restoredTop sz="82479" autoAdjust="0"/>
  </p:normalViewPr>
  <p:slideViewPr>
    <p:cSldViewPr snapToGrid="0">
      <p:cViewPr>
        <p:scale>
          <a:sx n="75" d="100"/>
          <a:sy n="75" d="100"/>
        </p:scale>
        <p:origin x="250" y="-1094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-1656"/>
    </p:cViewPr>
  </p:notesTextViewPr>
  <p:notesViewPr>
    <p:cSldViewPr snapToGrid="0">
      <p:cViewPr>
        <p:scale>
          <a:sx n="150" d="100"/>
          <a:sy n="150" d="100"/>
        </p:scale>
        <p:origin x="638" y="-24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tableStyles" Target="tableStyles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885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E1F5F-BEC2-48D5-A890-C07C79853E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Answers on next page..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9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A388F-B248-395B-DA88-B8712B5BC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1B1541-57F3-49BC-A61E-4346037DD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214CB-D7F6-F10C-73EB-F6BBB2666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Correct answers: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1" dirty="0"/>
              <a:t>What is the main purpose of the Tk() function in a </a:t>
            </a:r>
            <a:r>
              <a:rPr lang="en-GB" b="1" dirty="0" err="1"/>
              <a:t>Tkinter</a:t>
            </a:r>
            <a:r>
              <a:rPr lang="en-GB" b="1" dirty="0"/>
              <a:t> program?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3"/>
              <a:tabLst/>
              <a:defRPr/>
            </a:pPr>
            <a:r>
              <a:rPr lang="en-GB" dirty="0"/>
              <a:t>It creates the main application window</a:t>
            </a:r>
            <a:r>
              <a:rPr lang="en-GB" b="0" dirty="0"/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63525" indent="-263525">
              <a:buFont typeface="+mj-lt"/>
              <a:buAutoNum type="arabicPeriod" startAt="2"/>
            </a:pPr>
            <a:r>
              <a:rPr lang="en-GB" b="1" dirty="0"/>
              <a:t>In </a:t>
            </a:r>
            <a:r>
              <a:rPr lang="en-GB" b="1" dirty="0" err="1"/>
              <a:t>Tkinter</a:t>
            </a:r>
            <a:r>
              <a:rPr lang="en-GB" b="1" dirty="0"/>
              <a:t>, what does the pack() method do?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4"/>
              <a:tabLst/>
              <a:defRPr/>
            </a:pPr>
            <a:r>
              <a:rPr lang="en-GB" dirty="0"/>
              <a:t>Controls how widgets are arranged inside their parent container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pPr marL="342900" indent="-342900">
              <a:buFont typeface="+mj-lt"/>
              <a:buAutoNum type="arabicPeriod" startAt="3"/>
            </a:pPr>
            <a:r>
              <a:rPr lang="en-GB" b="1" dirty="0"/>
              <a:t>Which statement about </a:t>
            </a:r>
            <a:r>
              <a:rPr lang="en-GB" b="1" dirty="0" err="1"/>
              <a:t>Tkinter</a:t>
            </a:r>
            <a:r>
              <a:rPr lang="en-GB" b="1" dirty="0"/>
              <a:t> widgets is true?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r>
              <a:rPr lang="en-GB" dirty="0"/>
              <a:t>Widgets are organised hierarchically, with parent–child relationships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1" dirty="0"/>
              <a:t>4. </a:t>
            </a:r>
            <a:r>
              <a:rPr lang="en-GB" dirty="0"/>
              <a:t>How does </a:t>
            </a:r>
            <a:r>
              <a:rPr lang="en-GB" dirty="0" err="1"/>
              <a:t>Tkinter</a:t>
            </a:r>
            <a:r>
              <a:rPr lang="en-GB" dirty="0"/>
              <a:t> handle user input from data entry widgets?</a:t>
            </a:r>
            <a:endParaRPr lang="en-GB" b="1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r>
              <a:rPr lang="en-GB" dirty="0"/>
              <a:t>It stores input automatically in special variables like </a:t>
            </a:r>
            <a:r>
              <a:rPr lang="en-GB" dirty="0" err="1"/>
              <a:t>StringVar</a:t>
            </a:r>
            <a:r>
              <a:rPr lang="en-GB" dirty="0"/>
              <a:t> or </a:t>
            </a:r>
            <a:r>
              <a:rPr lang="en-GB" dirty="0" err="1"/>
              <a:t>IntVar</a:t>
            </a:r>
            <a:endParaRPr lang="en-GB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97CB3-1A6A-4990-BE05-19346642B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63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brief introduction to the </a:t>
            </a:r>
            <a:r>
              <a:rPr lang="en-GB" dirty="0" err="1"/>
              <a:t>tkinter</a:t>
            </a:r>
            <a:r>
              <a:rPr lang="en-GB" dirty="0"/>
              <a:t> modules.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83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supports a range of GUI extensions, many of which are tied to specific operating systems such as X11, Win32, or macOS. The </a:t>
            </a:r>
            <a:r>
              <a:rPr lang="en-GB" b="1" dirty="0" err="1"/>
              <a:t>Gtk</a:t>
            </a:r>
            <a:r>
              <a:rPr lang="en-GB" dirty="0"/>
              <a:t> extension, originating from the GIMP Toolkit, also runs on Windows and provides cross-platform support for X-based systems.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Tk</a:t>
            </a:r>
            <a:r>
              <a:rPr lang="en-GB" dirty="0"/>
              <a:t> extension, however, remains the most widely used. It is </a:t>
            </a:r>
            <a:r>
              <a:rPr lang="en-GB" b="1" dirty="0"/>
              <a:t>portable, powerful, and easy to use</a:t>
            </a:r>
            <a:r>
              <a:rPr lang="en-GB" dirty="0"/>
              <a:t>, making it ideal for developing graphical applications across multiple platforms. Tk is based on the </a:t>
            </a:r>
            <a:r>
              <a:rPr lang="en-GB" b="1" dirty="0" err="1"/>
              <a:t>Tcl</a:t>
            </a:r>
            <a:r>
              <a:rPr lang="en-GB" b="1" dirty="0"/>
              <a:t>/Tk toolkit</a:t>
            </a:r>
            <a:r>
              <a:rPr lang="en-GB" dirty="0"/>
              <a:t>, originally developed by </a:t>
            </a:r>
            <a:r>
              <a:rPr lang="en-GB" b="1" dirty="0"/>
              <a:t>John Ousterhout</a:t>
            </a:r>
            <a:r>
              <a:rPr lang="en-GB" dirty="0"/>
              <a:t> at the University of California, Berkeley, and later at Sun Microsystems, and now maintained by the </a:t>
            </a:r>
            <a:r>
              <a:rPr lang="en-GB" b="1" dirty="0" err="1"/>
              <a:t>Scriptics</a:t>
            </a:r>
            <a:r>
              <a:rPr lang="en-GB" dirty="0"/>
              <a:t> community.</a:t>
            </a:r>
          </a:p>
          <a:p>
            <a:endParaRPr lang="en-GB" dirty="0"/>
          </a:p>
          <a:p>
            <a:r>
              <a:rPr lang="en-GB" dirty="0"/>
              <a:t>The same Tk toolkit has been adapted for several languages, including </a:t>
            </a:r>
            <a:r>
              <a:rPr lang="en-GB" b="1" dirty="0"/>
              <a:t>Perl</a:t>
            </a:r>
            <a:r>
              <a:rPr lang="en-GB" dirty="0"/>
              <a:t>, </a:t>
            </a:r>
            <a:r>
              <a:rPr lang="en-GB" b="1" dirty="0"/>
              <a:t>Scheme</a:t>
            </a:r>
            <a:r>
              <a:rPr lang="en-GB" dirty="0"/>
              <a:t>, and </a:t>
            </a:r>
            <a:r>
              <a:rPr lang="en-GB" b="1" dirty="0"/>
              <a:t>Guile</a:t>
            </a:r>
            <a:r>
              <a:rPr lang="en-GB" dirty="0"/>
              <a:t>. In Python, </a:t>
            </a:r>
            <a:r>
              <a:rPr lang="en-GB" b="1" dirty="0" err="1"/>
              <a:t>Tkinter</a:t>
            </a:r>
            <a:r>
              <a:rPr lang="en-GB" dirty="0"/>
              <a:t> provides a clean, </a:t>
            </a:r>
            <a:r>
              <a:rPr lang="en-GB" b="1" dirty="0"/>
              <a:t>object-oriented interface</a:t>
            </a:r>
            <a:r>
              <a:rPr lang="en-GB" dirty="0"/>
              <a:t>, which contrasts with </a:t>
            </a:r>
            <a:r>
              <a:rPr lang="en-GB" dirty="0" err="1"/>
              <a:t>Tcl</a:t>
            </a:r>
            <a:r>
              <a:rPr lang="en-GB" dirty="0"/>
              <a:t>/Tk’s </a:t>
            </a:r>
            <a:r>
              <a:rPr lang="en-GB" b="1" dirty="0"/>
              <a:t>string-based</a:t>
            </a:r>
            <a:r>
              <a:rPr lang="en-GB" dirty="0"/>
              <a:t> approach, offering a more structured and maintainable design.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61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example begins by importing the </a:t>
            </a:r>
            <a:r>
              <a:rPr lang="en-GB" b="1" dirty="0" err="1"/>
              <a:t>Tkinter</a:t>
            </a:r>
            <a:r>
              <a:rPr lang="en-GB" b="1" dirty="0"/>
              <a:t> module</a:t>
            </a:r>
            <a:r>
              <a:rPr lang="en-GB" dirty="0"/>
              <a:t>, which is required in every </a:t>
            </a:r>
            <a:r>
              <a:rPr lang="en-GB" dirty="0" err="1"/>
              <a:t>Tkinter</a:t>
            </a:r>
            <a:r>
              <a:rPr lang="en-GB" dirty="0"/>
              <a:t> application. It then creates a </a:t>
            </a:r>
            <a:r>
              <a:rPr lang="en-GB" b="1" dirty="0"/>
              <a:t>main window object</a:t>
            </a:r>
            <a:r>
              <a:rPr lang="en-GB" dirty="0"/>
              <a:t>, which serves as the container for all other interface elements.</a:t>
            </a:r>
          </a:p>
          <a:p>
            <a:endParaRPr lang="en-GB" dirty="0"/>
          </a:p>
          <a:p>
            <a:r>
              <a:rPr lang="en-GB" dirty="0"/>
              <a:t>Next, a </a:t>
            </a:r>
            <a:r>
              <a:rPr lang="en-GB" b="1" dirty="0"/>
              <a:t>label</a:t>
            </a:r>
            <a:r>
              <a:rPr lang="en-GB" dirty="0"/>
              <a:t> and a </a:t>
            </a:r>
            <a:r>
              <a:rPr lang="en-GB" b="1" dirty="0"/>
              <a:t>button</a:t>
            </a:r>
            <a:r>
              <a:rPr lang="en-GB" dirty="0"/>
              <a:t> are created and associated with the main window. By creating these widgets within the main window, </a:t>
            </a:r>
            <a:r>
              <a:rPr lang="en-GB" dirty="0" err="1"/>
              <a:t>Tkinter</a:t>
            </a:r>
            <a:r>
              <a:rPr lang="en-GB" dirty="0"/>
              <a:t> automatically understands how the interface components are structured and nested. The use of </a:t>
            </a:r>
            <a:r>
              <a:rPr lang="en-GB" b="1" dirty="0"/>
              <a:t>named arguments</a:t>
            </a:r>
            <a:r>
              <a:rPr lang="en-GB" dirty="0"/>
              <a:t> when defining widgets makes the code easy to read and maintain.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pack()</a:t>
            </a:r>
            <a:r>
              <a:rPr lang="en-GB" dirty="0"/>
              <a:t> method controls how widgets are positioned within the window and will be explored further in a later section.</a:t>
            </a:r>
          </a:p>
          <a:p>
            <a:endParaRPr lang="en-GB" dirty="0"/>
          </a:p>
          <a:p>
            <a:r>
              <a:rPr lang="en-GB" dirty="0"/>
              <a:t>Finally, the program calls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mainloop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, which hands control over to </a:t>
            </a:r>
            <a:r>
              <a:rPr lang="en-GB" dirty="0" err="1"/>
              <a:t>Tkinter’s</a:t>
            </a:r>
            <a:r>
              <a:rPr lang="en-GB" dirty="0"/>
              <a:t> </a:t>
            </a:r>
            <a:r>
              <a:rPr lang="en-GB" b="1" dirty="0"/>
              <a:t>event-driven loop</a:t>
            </a:r>
            <a:r>
              <a:rPr lang="en-GB" dirty="0"/>
              <a:t>. From this point, </a:t>
            </a:r>
            <a:r>
              <a:rPr lang="en-GB" dirty="0" err="1"/>
              <a:t>Tkinter</a:t>
            </a:r>
            <a:r>
              <a:rPr lang="en-GB" dirty="0"/>
              <a:t> listens for user actions such as button clicks or key presses, triggering </a:t>
            </a:r>
            <a:r>
              <a:rPr lang="en-GB" b="1" dirty="0"/>
              <a:t>callback functions</a:t>
            </a:r>
            <a:r>
              <a:rPr lang="en-GB" dirty="0"/>
              <a:t> as needed. This demonstrates the </a:t>
            </a:r>
            <a:r>
              <a:rPr lang="en-GB" b="1" dirty="0"/>
              <a:t>event-driven programming model</a:t>
            </a:r>
            <a:r>
              <a:rPr lang="en-GB" dirty="0"/>
              <a:t> used in GUI applications.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52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Like most graphical environments, </a:t>
            </a:r>
            <a:r>
              <a:rPr lang="en-GB" b="1" dirty="0" err="1"/>
              <a:t>Tkinter</a:t>
            </a:r>
            <a:r>
              <a:rPr lang="en-GB" b="1" dirty="0"/>
              <a:t> requires you to relinquish direct control</a:t>
            </a:r>
            <a:r>
              <a:rPr lang="en-GB" dirty="0"/>
              <a:t> of the program flow, a concept often summarised as </a:t>
            </a:r>
            <a:r>
              <a:rPr lang="en-GB" i="1" dirty="0"/>
              <a:t>“Don’t call us, we’ll call you.”</a:t>
            </a:r>
          </a:p>
          <a:p>
            <a:endParaRPr lang="en-GB" dirty="0"/>
          </a:p>
          <a:p>
            <a:r>
              <a:rPr lang="en-GB" dirty="0"/>
              <a:t>Instead of manually tracking every user action, you </a:t>
            </a:r>
            <a:r>
              <a:rPr lang="en-GB" b="1" dirty="0"/>
              <a:t>set up the graphical interface</a:t>
            </a:r>
            <a:r>
              <a:rPr lang="en-GB" dirty="0"/>
              <a:t> and then start the </a:t>
            </a:r>
            <a:r>
              <a:rPr lang="en-GB" b="1" dirty="0"/>
              <a:t>main event loop</a:t>
            </a:r>
            <a:r>
              <a:rPr lang="en-GB" dirty="0"/>
              <a:t>. From that point on, </a:t>
            </a:r>
            <a:r>
              <a:rPr lang="en-GB" dirty="0" err="1"/>
              <a:t>Tkinter</a:t>
            </a:r>
            <a:r>
              <a:rPr lang="en-GB" dirty="0"/>
              <a:t> manages all standard window behaviour (such as resizing, clicking, and closing) and </a:t>
            </a:r>
            <a:r>
              <a:rPr lang="en-GB" b="1" dirty="0"/>
              <a:t>calls your code only when specific events occur</a:t>
            </a:r>
            <a:r>
              <a:rPr lang="en-GB" dirty="0"/>
              <a:t>, such as a button press or menu selection.</a:t>
            </a:r>
          </a:p>
          <a:p>
            <a:endParaRPr lang="en-GB" dirty="0"/>
          </a:p>
          <a:p>
            <a:r>
              <a:rPr lang="en-GB" dirty="0"/>
              <a:t>This approach defines </a:t>
            </a:r>
            <a:r>
              <a:rPr lang="en-GB" b="1" dirty="0"/>
              <a:t>event-driven programming</a:t>
            </a:r>
            <a:r>
              <a:rPr lang="en-GB" dirty="0"/>
              <a:t>, where your code responds to events rather than executing sequentially.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3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of the most convenient features of </a:t>
            </a:r>
            <a:r>
              <a:rPr lang="en-GB" dirty="0" err="1"/>
              <a:t>Tkinter</a:t>
            </a:r>
            <a:r>
              <a:rPr lang="en-GB" dirty="0"/>
              <a:t> is that, unlike many other GUI toolkits, you don’t need to constantly query widgets to find out their current state. Instead, </a:t>
            </a:r>
            <a:r>
              <a:rPr lang="en-GB" b="1" dirty="0" err="1"/>
              <a:t>Tkinter</a:t>
            </a:r>
            <a:r>
              <a:rPr lang="en-GB" b="1" dirty="0"/>
              <a:t> uses variable references</a:t>
            </a:r>
            <a:r>
              <a:rPr lang="en-GB" dirty="0"/>
              <a:t> - the interface automatically updates a linked variable whenever the user changes input.</a:t>
            </a:r>
          </a:p>
          <a:p>
            <a:endParaRPr lang="en-GB" dirty="0"/>
          </a:p>
          <a:p>
            <a:r>
              <a:rPr lang="en-GB" dirty="0"/>
              <a:t>This communication is </a:t>
            </a:r>
            <a:r>
              <a:rPr lang="en-GB" b="1" dirty="0"/>
              <a:t>bi-directional</a:t>
            </a:r>
            <a:r>
              <a:rPr lang="en-GB" dirty="0"/>
              <a:t>: if your callback function updates the variable in code, the widget’s display will instantly reflect that change. This makes data handling between the GUI and program logic both </a:t>
            </a:r>
            <a:r>
              <a:rPr lang="en-GB" b="1" dirty="0"/>
              <a:t>efficient and seamless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46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/>
              <a:t>Tkinter</a:t>
            </a:r>
            <a:r>
              <a:rPr lang="en-GB" dirty="0"/>
              <a:t>, </a:t>
            </a:r>
            <a:r>
              <a:rPr lang="en-GB" b="1" dirty="0"/>
              <a:t>choosing the right parent widget</a:t>
            </a:r>
            <a:r>
              <a:rPr lang="en-GB" dirty="0"/>
              <a:t> is crucial, perhaps even more so than in real life! In the example above, the main window contains two </a:t>
            </a:r>
            <a:r>
              <a:rPr lang="en-GB" b="1" dirty="0"/>
              <a:t>Frame</a:t>
            </a:r>
            <a:r>
              <a:rPr lang="en-GB" dirty="0"/>
              <a:t> widgets, which act as invisible containers for the labels or buttons inside them.</a:t>
            </a:r>
          </a:p>
          <a:p>
            <a:endParaRPr lang="en-GB" dirty="0"/>
          </a:p>
          <a:p>
            <a:r>
              <a:rPr lang="en-GB" dirty="0"/>
              <a:t>This </a:t>
            </a:r>
            <a:r>
              <a:rPr lang="en-GB" b="1" dirty="0"/>
              <a:t>nested structure</a:t>
            </a:r>
            <a:r>
              <a:rPr lang="en-GB" dirty="0"/>
              <a:t> is typical in </a:t>
            </a:r>
            <a:r>
              <a:rPr lang="en-GB" dirty="0" err="1"/>
              <a:t>Tkinter</a:t>
            </a:r>
            <a:r>
              <a:rPr lang="en-GB" dirty="0"/>
              <a:t>. Instead of relying on fixed, absolute positions, </a:t>
            </a:r>
            <a:r>
              <a:rPr lang="en-GB" dirty="0" err="1"/>
              <a:t>Tkinter</a:t>
            </a:r>
            <a:r>
              <a:rPr lang="en-GB" dirty="0"/>
              <a:t> uses </a:t>
            </a:r>
            <a:r>
              <a:rPr lang="en-GB" b="1" dirty="0"/>
              <a:t>hierarchical nesting</a:t>
            </a:r>
            <a:r>
              <a:rPr lang="en-GB" dirty="0"/>
              <a:t> to build flexible, adaptive layouts. Each widget’s placement depends on its parent, allowing the interface to adjust naturally as the window changes size.</a:t>
            </a:r>
          </a:p>
          <a:p>
            <a:endParaRPr lang="en-GB" dirty="0"/>
          </a:p>
          <a:p>
            <a:r>
              <a:rPr lang="en-GB" dirty="0"/>
              <a:t>This concept is also seen in </a:t>
            </a:r>
            <a:r>
              <a:rPr lang="en-GB" b="1" dirty="0"/>
              <a:t>Java’s AWT</a:t>
            </a:r>
            <a:r>
              <a:rPr lang="en-GB" dirty="0"/>
              <a:t>, where </a:t>
            </a:r>
            <a:r>
              <a:rPr lang="en-GB" b="1" dirty="0"/>
              <a:t>nested components</a:t>
            </a:r>
            <a:r>
              <a:rPr lang="en-GB" dirty="0"/>
              <a:t> and </a:t>
            </a:r>
            <a:r>
              <a:rPr lang="en-GB" b="1" dirty="0"/>
              <a:t>layout managers</a:t>
            </a:r>
            <a:r>
              <a:rPr lang="en-GB" dirty="0"/>
              <a:t> work together to determine how interface elements are arranged relative to one another.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57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example uses </a:t>
            </a:r>
            <a:r>
              <a:rPr lang="en-GB" b="1" dirty="0"/>
              <a:t>global variables</a:t>
            </a:r>
            <a:r>
              <a:rPr lang="en-GB" dirty="0"/>
              <a:t> to reference widgets, allowing the callback functions to access and modify them directly. The code creates the </a:t>
            </a:r>
            <a:r>
              <a:rPr lang="en-GB" b="1" dirty="0"/>
              <a:t>Label</a:t>
            </a:r>
            <a:r>
              <a:rPr lang="en-GB" dirty="0"/>
              <a:t> widget once and then dynamically shows or hides it using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pack()</a:t>
            </a:r>
            <a:r>
              <a:rPr lang="en-GB" dirty="0"/>
              <a:t> and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pack_forget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Button</a:t>
            </a:r>
            <a:r>
              <a:rPr lang="en-GB" dirty="0"/>
              <a:t> widget remains visible at all times but is </a:t>
            </a:r>
            <a:r>
              <a:rPr lang="en-GB" b="1" dirty="0"/>
              <a:t>reconfigured dynamically</a:t>
            </a:r>
            <a:r>
              <a:rPr lang="en-GB" dirty="0"/>
              <a:t> to update its text and </a:t>
            </a:r>
            <a:r>
              <a:rPr lang="en-GB" b="1" dirty="0"/>
              <a:t>callback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, demonstrating how widgets can change behaviour while the program is running.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callback</a:t>
            </a:r>
            <a:r>
              <a:rPr lang="en-GB" dirty="0"/>
              <a:t> is a </a:t>
            </a:r>
            <a:r>
              <a:rPr lang="en-GB" b="1" dirty="0"/>
              <a:t>function that is passed to another function (or object) to be called later</a:t>
            </a:r>
            <a:r>
              <a:rPr lang="en-GB" dirty="0"/>
              <a:t>, usually in response to some kind of </a:t>
            </a:r>
            <a:r>
              <a:rPr lang="en-GB" b="1" dirty="0"/>
              <a:t>event</a:t>
            </a:r>
            <a:r>
              <a:rPr lang="en-GB" dirty="0"/>
              <a:t> – in this case, </a:t>
            </a:r>
            <a:r>
              <a:rPr lang="en-GB" dirty="0" err="1"/>
              <a:t>Tkinter</a:t>
            </a:r>
            <a:r>
              <a:rPr lang="en-GB" dirty="0"/>
              <a:t> calls </a:t>
            </a:r>
            <a:r>
              <a:rPr lang="en-GB" dirty="0" err="1"/>
              <a:t>show_label</a:t>
            </a:r>
            <a:r>
              <a:rPr lang="en-GB" dirty="0"/>
              <a:t> or </a:t>
            </a:r>
            <a:r>
              <a:rPr lang="en-GB" dirty="0" err="1"/>
              <a:t>hide_label</a:t>
            </a:r>
            <a:r>
              <a:rPr lang="en-GB" dirty="0"/>
              <a:t> when a button is pressed.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710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main application window should always include a </a:t>
            </a:r>
            <a:r>
              <a:rPr lang="en-GB" b="1" dirty="0"/>
              <a:t>title</a:t>
            </a:r>
            <a:r>
              <a:rPr lang="en-GB" dirty="0"/>
              <a:t> and an </a:t>
            </a:r>
            <a:r>
              <a:rPr lang="en-GB" b="1" dirty="0"/>
              <a:t>icon</a:t>
            </a:r>
            <a:r>
              <a:rPr lang="en-GB" dirty="0"/>
              <a:t> to make it easily identifiable. The icon can be one of </a:t>
            </a:r>
            <a:r>
              <a:rPr lang="en-GB" dirty="0" err="1"/>
              <a:t>Tkinter’s</a:t>
            </a:r>
            <a:r>
              <a:rPr lang="en-GB" dirty="0"/>
              <a:t> </a:t>
            </a:r>
            <a:r>
              <a:rPr lang="en-GB" b="1" dirty="0"/>
              <a:t>predefined bitmaps</a:t>
            </a:r>
            <a:r>
              <a:rPr lang="en-GB" dirty="0"/>
              <a:t> or a custom image file. Custom icons typically use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@filename.xpm</a:t>
            </a:r>
            <a:r>
              <a:rPr lang="en-GB" dirty="0"/>
              <a:t> format to specify the file path.</a:t>
            </a:r>
          </a:p>
          <a:p>
            <a:endParaRPr lang="en-GB" dirty="0"/>
          </a:p>
          <a:p>
            <a:r>
              <a:rPr lang="en-GB" dirty="0"/>
              <a:t>In addition, most main windows include a </a:t>
            </a:r>
            <a:r>
              <a:rPr lang="en-GB" b="1" dirty="0"/>
              <a:t>menu bar</a:t>
            </a:r>
            <a:r>
              <a:rPr lang="en-GB" dirty="0"/>
              <a:t> with at least a basic </a:t>
            </a:r>
            <a:r>
              <a:rPr lang="en-GB" b="1" dirty="0"/>
              <a:t>File → Quit</a:t>
            </a:r>
            <a:r>
              <a:rPr lang="en-GB" dirty="0"/>
              <a:t> option, allowing the user to close the application gracefully.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0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2.png"/><Relationship Id="rId4" Type="http://schemas.openxmlformats.org/officeDocument/2006/relationships/image" Target="../media/image103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2.png"/><Relationship Id="rId4" Type="http://schemas.openxmlformats.org/officeDocument/2006/relationships/image" Target="../media/image109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2.png"/><Relationship Id="rId4" Type="http://schemas.openxmlformats.org/officeDocument/2006/relationships/image" Target="../media/image73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2.png"/><Relationship Id="rId4" Type="http://schemas.openxmlformats.org/officeDocument/2006/relationships/image" Target="../media/image79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2.png"/><Relationship Id="rId4" Type="http://schemas.openxmlformats.org/officeDocument/2006/relationships/image" Target="../media/image8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2.png"/><Relationship Id="rId4" Type="http://schemas.openxmlformats.org/officeDocument/2006/relationships/image" Target="../media/image9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2.png"/><Relationship Id="rId4" Type="http://schemas.openxmlformats.org/officeDocument/2006/relationships/image" Target="../media/image9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 1 - Introduction to Tk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E0F28B-3BD9-3345-07CC-264D8EC4C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sz="1800" dirty="0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F3E2FAFB-4A1A-A9B3-751F-E6042DE3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61910"/>
              </p:ext>
            </p:extLst>
          </p:nvPr>
        </p:nvGraphicFramePr>
        <p:xfrm>
          <a:off x="473406" y="3563560"/>
          <a:ext cx="47714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406">
                  <a:extLst>
                    <a:ext uri="{9D8B030D-6E8A-4147-A177-3AD203B41FA5}">
                      <a16:colId xmlns:a16="http://schemas.microsoft.com/office/drawing/2014/main" val="2961166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A1: Introduction to Tk</a:t>
                      </a:r>
                      <a:endParaRPr lang="en-GB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26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A2: Advanced Regular Expressions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7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A3: </a:t>
                      </a:r>
                      <a:r>
                        <a:rPr lang="en-GB" sz="18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MultiTasking</a:t>
                      </a:r>
                      <a:r>
                        <a:rPr lang="en-GB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&amp; </a:t>
                      </a:r>
                      <a:r>
                        <a:rPr lang="en-GB" sz="18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AsyncIO</a:t>
                      </a:r>
                      <a:endParaRPr lang="en-GB" sz="1800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2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1375-47F3-E4C3-E72A-8D38ECEDB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&amp;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67537-6F41-46D5-6DF6-22E94EC419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Answer review questions</a:t>
            </a:r>
          </a:p>
          <a:p>
            <a:r>
              <a:rPr lang="en-GB" dirty="0"/>
              <a:t>Your instructor will guide you which lab exercises to complete</a:t>
            </a:r>
          </a:p>
        </p:txBody>
      </p:sp>
    </p:spTree>
    <p:extLst>
      <p:ext uri="{BB962C8B-B14F-4D97-AF65-F5344CB8AC3E}">
        <p14:creationId xmlns:p14="http://schemas.microsoft.com/office/powerpoint/2010/main" val="91361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18E4AE-82A6-45FA-0D73-B4AF5AF0A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61B39-4B84-B77F-BABA-CCDBD62B1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63525" indent="-263525">
              <a:buFont typeface="+mj-lt"/>
              <a:buAutoNum type="arabicPeriod"/>
            </a:pPr>
            <a:r>
              <a:rPr lang="en-GB" b="1" dirty="0"/>
              <a:t>What is the main purpose of the Tk() function in a </a:t>
            </a:r>
            <a:r>
              <a:rPr lang="en-GB" b="1" dirty="0" err="1"/>
              <a:t>Tkinter</a:t>
            </a:r>
            <a:r>
              <a:rPr lang="en-GB" b="1" dirty="0"/>
              <a:t> program?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It creates a new label widget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It starts the event loop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It creates the main application window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It defines a callback function</a:t>
            </a:r>
          </a:p>
          <a:p>
            <a:pPr marL="263525" indent="-263525">
              <a:buFont typeface="+mj-lt"/>
              <a:buAutoNum type="arabicPeriod" startAt="2"/>
            </a:pPr>
            <a:r>
              <a:rPr lang="en-GB" b="1" dirty="0"/>
              <a:t>In </a:t>
            </a:r>
            <a:r>
              <a:rPr lang="en-GB" b="1" dirty="0" err="1"/>
              <a:t>Tkinter</a:t>
            </a:r>
            <a:r>
              <a:rPr lang="en-GB" b="1" dirty="0"/>
              <a:t>, what does the pack() method do?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Closes the application window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Stores user input into a variable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Creates a new thread for GUI operations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Controls how widgets are arranged inside their parent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959B3-3A00-074D-BFB3-A063FD2643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8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B97D-6869-3C93-81DB-072FC7321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A7ECF-20D0-2766-A3F4-B02A6BADB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52827E-12E7-5DBA-A86E-EF45BCE90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206559" cy="4061405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GB" b="1" dirty="0"/>
              <a:t>Which statement about </a:t>
            </a:r>
            <a:r>
              <a:rPr lang="en-GB" b="1" dirty="0" err="1"/>
              <a:t>Tkinter</a:t>
            </a:r>
            <a:r>
              <a:rPr lang="en-GB" b="1" dirty="0"/>
              <a:t> widgets is true?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Widgets cannot be nested inside other widgets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Widgets are organised hierarchically, with parent–child relationships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Widgets must always have fixed positions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Widgets cannot be created dynamically</a:t>
            </a:r>
          </a:p>
          <a:p>
            <a:pPr marL="263525" indent="-263525">
              <a:buFont typeface="+mj-lt"/>
              <a:buAutoNum type="arabicPeriod" startAt="4"/>
            </a:pPr>
            <a:r>
              <a:rPr lang="en-GB" b="1" dirty="0"/>
              <a:t>How does </a:t>
            </a:r>
            <a:r>
              <a:rPr lang="en-GB" b="1" dirty="0" err="1"/>
              <a:t>Tkinter</a:t>
            </a:r>
            <a:r>
              <a:rPr lang="en-GB" b="1" dirty="0"/>
              <a:t> handle user input from data entry widgets?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It requires constant polling by the program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It stores input automatically in special variables like </a:t>
            </a:r>
            <a:r>
              <a:rPr lang="en-GB" dirty="0" err="1"/>
              <a:t>StringVar</a:t>
            </a:r>
            <a:r>
              <a:rPr lang="en-GB" dirty="0"/>
              <a:t> or </a:t>
            </a:r>
            <a:r>
              <a:rPr lang="en-GB" dirty="0" err="1"/>
              <a:t>IntVar</a:t>
            </a:r>
            <a:endParaRPr lang="en-GB" dirty="0"/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It converts input directly to files</a:t>
            </a:r>
          </a:p>
          <a:p>
            <a:pPr marL="538163" indent="-274638">
              <a:buFont typeface="+mj-lt"/>
              <a:buAutoNum type="alphaLcPeriod"/>
            </a:pPr>
            <a:r>
              <a:rPr lang="en-GB" dirty="0"/>
              <a:t>It only supports numeric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10095-644C-A178-274F-755DACCC16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3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3DFA-31DE-B302-3AED-820EFD168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394DA-327C-2C63-595C-3EDD3FD56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Tk is portable </a:t>
            </a:r>
            <a:r>
              <a:rPr lang="en-GB" dirty="0"/>
              <a:t>– works across Windows, macOS, and Linux.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Bundled with Python </a:t>
            </a:r>
            <a:r>
              <a:rPr lang="en-GB" dirty="0"/>
              <a:t>– no separate installation is usually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User input is managed automatically </a:t>
            </a:r>
            <a:r>
              <a:rPr lang="en-GB" dirty="0"/>
              <a:t>– handled through variables like </a:t>
            </a:r>
            <a:r>
              <a:rPr lang="en-GB" dirty="0" err="1"/>
              <a:t>StringVar</a:t>
            </a:r>
            <a:r>
              <a:rPr lang="en-GB" dirty="0"/>
              <a:t> and </a:t>
            </a:r>
            <a:r>
              <a:rPr lang="en-GB" dirty="0" err="1"/>
              <a:t>IntVar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Widgets are hierarchical </a:t>
            </a:r>
            <a:r>
              <a:rPr lang="en-GB" dirty="0"/>
              <a:t>– arranged in parent–child relationships.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Widgets are dynamic </a:t>
            </a:r>
            <a:r>
              <a:rPr lang="en-GB" dirty="0"/>
              <a:t>– can be added, removed, or resized at runtime.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Every application begins with a main window </a:t>
            </a:r>
            <a:r>
              <a:rPr lang="en-GB" dirty="0"/>
              <a:t>– the root of the interface.</a:t>
            </a:r>
          </a:p>
        </p:txBody>
      </p:sp>
    </p:spTree>
    <p:extLst>
      <p:ext uri="{BB962C8B-B14F-4D97-AF65-F5344CB8AC3E}">
        <p14:creationId xmlns:p14="http://schemas.microsoft.com/office/powerpoint/2010/main" val="207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70241-6961-343A-3CD3-3CAE53256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043999" cy="4061405"/>
          </a:xfrm>
        </p:spPr>
        <p:txBody>
          <a:bodyPr/>
          <a:lstStyle/>
          <a:p>
            <a:r>
              <a:rPr lang="en-GB" dirty="0"/>
              <a:t>By the end of this chapter, you will be able to: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Explain the purpose and principles of Graphical User Interfaces (GUIs) in application development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Describe the structure and functionality of Python’s </a:t>
            </a:r>
            <a:r>
              <a:rPr lang="en-GB" dirty="0" err="1"/>
              <a:t>Tkinter</a:t>
            </a:r>
            <a:r>
              <a:rPr lang="en-GB" dirty="0"/>
              <a:t> (Tk) library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Identify and apply key requirements for using Python Tk, including:</a:t>
            </a:r>
          </a:p>
          <a:p>
            <a:pPr marL="971550" lvl="1" indent="-285750">
              <a:spcBef>
                <a:spcPts val="1000"/>
              </a:spcBef>
            </a:pPr>
            <a:r>
              <a:rPr lang="en-GB" dirty="0"/>
              <a:t>Using named arguments effectively</a:t>
            </a:r>
          </a:p>
          <a:p>
            <a:pPr marL="971550" lvl="1" indent="-285750">
              <a:spcBef>
                <a:spcPts val="1000"/>
              </a:spcBef>
            </a:pPr>
            <a:r>
              <a:rPr lang="en-GB" dirty="0"/>
              <a:t>Passing subroutine references to widgets and callbacks</a:t>
            </a:r>
          </a:p>
          <a:p>
            <a:pPr marL="971550" lvl="1" indent="-285750">
              <a:spcBef>
                <a:spcPts val="1000"/>
              </a:spcBef>
            </a:pPr>
            <a:r>
              <a:rPr lang="en-GB" dirty="0"/>
              <a:t>Implementing closures for event handling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Discuss the design concepts of Tk, including:</a:t>
            </a:r>
          </a:p>
          <a:p>
            <a:pPr marL="971550" lvl="1" indent="-285750">
              <a:spcBef>
                <a:spcPts val="1000"/>
              </a:spcBef>
            </a:pPr>
            <a:r>
              <a:rPr lang="en-GB" dirty="0"/>
              <a:t>Understanding the event-driven programming model.</a:t>
            </a:r>
          </a:p>
          <a:p>
            <a:pPr marL="971550" lvl="1" indent="-285750">
              <a:spcBef>
                <a:spcPts val="1000"/>
              </a:spcBef>
            </a:pPr>
            <a:r>
              <a:rPr lang="en-GB" dirty="0"/>
              <a:t>Organising interfaces through a widget hierarchy.</a:t>
            </a:r>
          </a:p>
          <a:p>
            <a:pPr marL="971550" lvl="1" indent="-285750">
              <a:spcBef>
                <a:spcPts val="1000"/>
              </a:spcBef>
            </a:pPr>
            <a:r>
              <a:rPr lang="en-GB" dirty="0"/>
              <a:t>Managing dynamic widget sizing and positioning for responsive layouts.</a:t>
            </a:r>
          </a:p>
        </p:txBody>
      </p:sp>
    </p:spTree>
    <p:extLst>
      <p:ext uri="{BB962C8B-B14F-4D97-AF65-F5344CB8AC3E}">
        <p14:creationId xmlns:p14="http://schemas.microsoft.com/office/powerpoint/2010/main" val="139636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A05646-B8AE-B8D4-1CCD-E4CBF794A4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Creating Graphical User Interfaces with Python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11F04F-634C-279C-90ED-874791ED06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Python supports various GUI frameworks,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X11, Win32, Macintosh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Gtk</a:t>
            </a:r>
            <a:r>
              <a:rPr lang="en-GB" dirty="0"/>
              <a:t> (X specific), Tk and Qt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 err="1"/>
              <a:t>Tkinter</a:t>
            </a:r>
            <a:r>
              <a:rPr lang="en-GB" b="1" dirty="0"/>
              <a:t> is the most widely used GUI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Available as </a:t>
            </a:r>
            <a:r>
              <a:rPr lang="en-GB" dirty="0" err="1"/>
              <a:t>Tkinter</a:t>
            </a:r>
            <a:r>
              <a:rPr lang="en-GB" dirty="0"/>
              <a:t> in Python 2 and </a:t>
            </a:r>
            <a:r>
              <a:rPr lang="en-GB" dirty="0" err="1"/>
              <a:t>tkinter</a:t>
            </a:r>
            <a:r>
              <a:rPr lang="en-GB" dirty="0"/>
              <a:t> in Python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Fully portable across UNIX, macOS, and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Built on the </a:t>
            </a:r>
            <a:r>
              <a:rPr lang="en-GB" dirty="0" err="1"/>
              <a:t>Tcl</a:t>
            </a:r>
            <a:r>
              <a:rPr lang="en-GB" dirty="0"/>
              <a:t>/Tk toolkit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a simple, object-oriented API for building interfaces</a:t>
            </a:r>
          </a:p>
        </p:txBody>
      </p:sp>
    </p:spTree>
    <p:extLst>
      <p:ext uri="{BB962C8B-B14F-4D97-AF65-F5344CB8AC3E}">
        <p14:creationId xmlns:p14="http://schemas.microsoft.com/office/powerpoint/2010/main" val="252461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1871-7F53-CB3C-F7F9-DD66AE1860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Building a Basic </a:t>
            </a:r>
            <a:r>
              <a:rPr lang="en-GB" dirty="0" err="1"/>
              <a:t>Tkinter</a:t>
            </a:r>
            <a:r>
              <a:rPr lang="en-GB" dirty="0"/>
              <a:t> Window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E077F-9D13-9A93-849C-D3E1FCF39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Create interface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Define the main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labels and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Write a callback function for user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 the main event loop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E429F3-3D4A-584D-2941-1A75BC2BD12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9E41F-7035-FE7D-87A4-47057DDE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AC38E-7BAB-A054-3721-E67BEE09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78" y="1587355"/>
            <a:ext cx="2199870" cy="998164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36196EB-10D3-436A-71FE-DA683C0C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7986" y="2610136"/>
            <a:ext cx="5532574" cy="37394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alt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tkinter</a:t>
            </a: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</a:p>
          <a:p>
            <a:pPr marL="0" indent="0">
              <a:buNone/>
            </a:pP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alt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button_proc</a:t>
            </a: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print('Call-back function for button')</a:t>
            </a:r>
          </a:p>
          <a:p>
            <a:pPr marL="0" indent="0">
              <a:buNone/>
            </a:pPr>
            <a:endParaRPr lang="en-GB" alt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 = Tk()</a:t>
            </a:r>
          </a:p>
          <a:p>
            <a:pPr marL="0" indent="0">
              <a:buNone/>
            </a:pPr>
            <a:r>
              <a:rPr lang="en-GB" alt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root.title</a:t>
            </a: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('Tk Example')</a:t>
            </a:r>
          </a:p>
          <a:p>
            <a:pPr marL="0" indent="0">
              <a:buNone/>
            </a:pP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Label(root, text='Read Me').pack()</a:t>
            </a:r>
          </a:p>
          <a:p>
            <a:pPr marL="0" indent="0">
              <a:buNone/>
            </a:pP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Button(root, text='Click Me', </a:t>
            </a:r>
          </a:p>
          <a:p>
            <a:pPr marL="0" indent="0">
              <a:buNone/>
            </a:pP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command=</a:t>
            </a:r>
            <a:r>
              <a:rPr lang="en-GB" alt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button_proc</a:t>
            </a: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).pack()</a:t>
            </a:r>
          </a:p>
          <a:p>
            <a:pPr marL="0" indent="0">
              <a:buNone/>
            </a:pPr>
            <a:r>
              <a:rPr lang="en-GB" alt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root.mainloop</a:t>
            </a:r>
            <a:r>
              <a:rPr lang="en-GB" alt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82563-C7B5-6532-5A71-FB6E0CC9A97A}"/>
              </a:ext>
            </a:extLst>
          </p:cNvPr>
          <p:cNvSpPr txBox="1"/>
          <p:nvPr/>
        </p:nvSpPr>
        <p:spPr>
          <a:xfrm>
            <a:off x="3505200" y="4100759"/>
            <a:ext cx="26829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root window object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22B99AA9-F5B5-703E-3504-DEADC500E8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83814" y="4288468"/>
            <a:ext cx="441069" cy="253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63A67A-BC73-971C-C31A-8667C817ECA6}"/>
              </a:ext>
            </a:extLst>
          </p:cNvPr>
          <p:cNvSpPr/>
          <p:nvPr/>
        </p:nvSpPr>
        <p:spPr>
          <a:xfrm>
            <a:off x="6624883" y="4134003"/>
            <a:ext cx="1490418" cy="265830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87DB4F74-4CDE-EDD5-16B0-C0876B66A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5018" y="4997622"/>
            <a:ext cx="378346" cy="2539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FBAFBB-A10F-2BDA-9799-B2DC95B0D8F0}"/>
              </a:ext>
            </a:extLst>
          </p:cNvPr>
          <p:cNvSpPr txBox="1"/>
          <p:nvPr/>
        </p:nvSpPr>
        <p:spPr>
          <a:xfrm>
            <a:off x="4681507" y="5229695"/>
            <a:ext cx="151202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Button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710F64-3F03-EE9F-22D4-774A2399C7C7}"/>
              </a:ext>
            </a:extLst>
          </p:cNvPr>
          <p:cNvSpPr txBox="1"/>
          <p:nvPr/>
        </p:nvSpPr>
        <p:spPr>
          <a:xfrm>
            <a:off x="3678368" y="5865002"/>
            <a:ext cx="250544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Event-driven loop: listen for button/key press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0CBE2D-29BC-B09E-EF72-7DC99D9FE783}"/>
              </a:ext>
            </a:extLst>
          </p:cNvPr>
          <p:cNvSpPr/>
          <p:nvPr/>
        </p:nvSpPr>
        <p:spPr>
          <a:xfrm>
            <a:off x="6608078" y="6006499"/>
            <a:ext cx="1962898" cy="276967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95BB761-5F6F-E752-CF34-E82F00EC137A}"/>
              </a:ext>
            </a:extLst>
          </p:cNvPr>
          <p:cNvSpPr/>
          <p:nvPr/>
        </p:nvSpPr>
        <p:spPr>
          <a:xfrm>
            <a:off x="6608078" y="5229614"/>
            <a:ext cx="4357991" cy="72668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72396B-20BA-BD95-9BC8-6487BE73EA74}"/>
              </a:ext>
            </a:extLst>
          </p:cNvPr>
          <p:cNvSpPr txBox="1"/>
          <p:nvPr/>
        </p:nvSpPr>
        <p:spPr>
          <a:xfrm>
            <a:off x="4805978" y="4831320"/>
            <a:ext cx="138754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label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DCF66E-E2A6-6C1A-82B0-EC5E613649E8}"/>
              </a:ext>
            </a:extLst>
          </p:cNvPr>
          <p:cNvSpPr/>
          <p:nvPr/>
        </p:nvSpPr>
        <p:spPr>
          <a:xfrm>
            <a:off x="6596520" y="4803115"/>
            <a:ext cx="4357992" cy="35454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ine 11">
            <a:extLst>
              <a:ext uri="{FF2B5EF4-FFF2-40B4-BE49-F238E27FC236}">
                <a16:creationId xmlns:a16="http://schemas.microsoft.com/office/drawing/2014/main" id="{D5F8E21E-7240-8346-8A2B-FBF225E13A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83815" y="5423639"/>
            <a:ext cx="412705" cy="2539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2" name="Line 11">
            <a:extLst>
              <a:ext uri="{FF2B5EF4-FFF2-40B4-BE49-F238E27FC236}">
                <a16:creationId xmlns:a16="http://schemas.microsoft.com/office/drawing/2014/main" id="{20656400-45E7-BECE-0A39-68B75C6E16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5373" y="6171430"/>
            <a:ext cx="412705" cy="2539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61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3CB0-D6E9-5D7B-3373-B58441E12E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Elements of Python </a:t>
            </a:r>
            <a:r>
              <a:rPr lang="en-GB" dirty="0" err="1"/>
              <a:t>Tkinter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B4248-43B1-9D46-39E3-9DF846B57E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The core building blocks of every </a:t>
            </a:r>
            <a:r>
              <a:rPr lang="en-GB" b="1" dirty="0" err="1"/>
              <a:t>Tkinter</a:t>
            </a:r>
            <a:r>
              <a:rPr lang="en-GB" b="1" dirty="0"/>
              <a:t>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Main window </a:t>
            </a:r>
            <a:r>
              <a:rPr lang="en-GB" dirty="0"/>
              <a:t>– the root container for the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Widgets</a:t>
            </a:r>
            <a:r>
              <a:rPr lang="en-GB" dirty="0"/>
              <a:t> – buttons, labels, text boxes, menus,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Geometry managers </a:t>
            </a:r>
            <a:r>
              <a:rPr lang="en-GB" dirty="0"/>
              <a:t>– control widget layout and 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Events &amp; callbacks </a:t>
            </a:r>
            <a:r>
              <a:rPr lang="en-GB" dirty="0"/>
              <a:t>– respond to user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Main loop </a:t>
            </a:r>
            <a:r>
              <a:rPr lang="en-GB" dirty="0"/>
              <a:t>– keeps the GUI running and responsive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7F623-288A-6FCC-7678-5E144C9A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3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0A4CB2-0757-5472-7016-09D470DC9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Handling User Input in </a:t>
            </a:r>
            <a:r>
              <a:rPr lang="en-GB" dirty="0" err="1"/>
              <a:t>Tkinter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C91E16-BB9B-BB74-FF72-CD087B786F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4331278" cy="4348715"/>
          </a:xfrm>
        </p:spPr>
        <p:txBody>
          <a:bodyPr/>
          <a:lstStyle/>
          <a:p>
            <a:r>
              <a:rPr lang="en-GB" b="1" dirty="0"/>
              <a:t>Data entry widgets manage input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 values are stored in special </a:t>
            </a:r>
            <a:r>
              <a:rPr lang="en-GB" dirty="0" err="1"/>
              <a:t>Tkinter</a:t>
            </a:r>
            <a:r>
              <a:rPr lang="en-GB" dirty="0"/>
              <a:t> variables (</a:t>
            </a:r>
            <a:r>
              <a:rPr lang="en-GB" dirty="0" err="1"/>
              <a:t>StringVar</a:t>
            </a:r>
            <a:r>
              <a:rPr lang="en-GB" dirty="0"/>
              <a:t>, </a:t>
            </a:r>
            <a:r>
              <a:rPr lang="en-GB" dirty="0" err="1"/>
              <a:t>IntVar</a:t>
            </a:r>
            <a:r>
              <a:rPr lang="en-GB" dirty="0"/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Widgets automatically update these variables when the user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need to manually query or refresh widget states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7E0C7-6080-C7FC-0509-53D6276743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0F38B-A280-DEBE-E5D1-89B7D293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2F69D78-2D28-6017-45D8-99F1A3004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610" y="1202458"/>
            <a:ext cx="6707607" cy="55615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tkinter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button_proc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print('Call-back function, printer is now',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ent.get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 = Tk()</a:t>
            </a: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root.title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('Printer Options')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 = Button(root, text='Done', command=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button_proc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but.pack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(side = 'bottom')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Label(text='Printer Name').pack(side='left')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printer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StringVar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=Entry(root,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textvariable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alt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printer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ent.pack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(side='left')</a:t>
            </a:r>
          </a:p>
          <a:p>
            <a:pPr marL="0" indent="0">
              <a:buNone/>
            </a:pPr>
            <a:r>
              <a:rPr lang="en-GB" altLang="en-US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printer</a:t>
            </a:r>
            <a:r>
              <a:rPr lang="en-GB" alt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altLang="en-US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alt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'SAP64'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root.mainloop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D02E24-2A82-C4E3-AA6F-4139BEB3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3" y="4855718"/>
            <a:ext cx="2654685" cy="10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0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1E788-0233-BB23-D5C8-8E9E266935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Organising Your GUI - Widget Hierarchies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68FE4B-4B23-E2DB-D9FD-95D635FA2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How widgets are nested and 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Widgets can contain other widgets </a:t>
            </a:r>
            <a:r>
              <a:rPr lang="en-GB" dirty="0"/>
              <a:t>— each widget has a parent.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Hierarchy defines layout and ownership </a:t>
            </a:r>
            <a:r>
              <a:rPr lang="en-GB" dirty="0"/>
              <a:t>within the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Created through </a:t>
            </a:r>
            <a:r>
              <a:rPr lang="en-GB" b="1" dirty="0"/>
              <a:t>order of construction </a:t>
            </a:r>
            <a:r>
              <a:rPr lang="en-GB" dirty="0"/>
              <a:t>and parent assignment.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Frames</a:t>
            </a:r>
            <a:r>
              <a:rPr lang="en-GB" dirty="0"/>
              <a:t> are often used to </a:t>
            </a:r>
            <a:r>
              <a:rPr lang="en-GB" b="1" dirty="0"/>
              <a:t>group and organise widgets logically.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C41613-72BB-30E4-6596-E3C4F34E5F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9641" y="1794068"/>
            <a:ext cx="5135800" cy="406140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7CE0A-F436-84F1-B6C3-F1D70E8C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7033" y="6459815"/>
            <a:ext cx="2743200" cy="365125"/>
          </a:xfrm>
        </p:spPr>
        <p:txBody>
          <a:bodyPr/>
          <a:lstStyle/>
          <a:p>
            <a:fld id="{F3469444-D02B-D446-9CF8-19DEDDE073D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79090-B792-ED26-C221-B6A383EB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88" y="5011369"/>
            <a:ext cx="2233317" cy="1030326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97EDB3EA-16A5-F308-2D21-3E3750412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274" y="1367348"/>
            <a:ext cx="5135800" cy="521168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tkinter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 = Tk()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topf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Frame(root)</a:t>
            </a: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topf.pack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botf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Frame(root)</a:t>
            </a:r>
          </a:p>
          <a:p>
            <a:pPr marL="0" indent="0">
              <a:buNone/>
            </a:pPr>
            <a:r>
              <a:rPr lang="en-GB" altLang="en-US" sz="1600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botf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.pack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Label(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topf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text='One').pack(side='left')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Label(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topf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text='Two').pack(side='left')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Label(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botf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text='Three').pack(side='left')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Label(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botf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text='Four').pack(side='left')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root.mainloop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1A6E68-F3AE-DF16-B23D-14903E7925FF}"/>
              </a:ext>
            </a:extLst>
          </p:cNvPr>
          <p:cNvSpPr txBox="1"/>
          <p:nvPr/>
        </p:nvSpPr>
        <p:spPr>
          <a:xfrm>
            <a:off x="8755558" y="1688343"/>
            <a:ext cx="203436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root window object</a:t>
            </a: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E0118A82-2F30-C6FC-0E82-7D4D8618FE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45272" y="1879542"/>
            <a:ext cx="410285" cy="57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F57EA9-E95A-C8EB-910C-DA3FBA07C6CF}"/>
              </a:ext>
            </a:extLst>
          </p:cNvPr>
          <p:cNvSpPr/>
          <p:nvPr/>
        </p:nvSpPr>
        <p:spPr>
          <a:xfrm>
            <a:off x="6931152" y="1740094"/>
            <a:ext cx="1361243" cy="265830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9B0A59B9-1B27-DA43-C1C0-DB125413868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829800" y="3075431"/>
            <a:ext cx="373857" cy="495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070354-A089-6BCC-146E-3889C0A16ACB}"/>
              </a:ext>
            </a:extLst>
          </p:cNvPr>
          <p:cNvSpPr txBox="1"/>
          <p:nvPr/>
        </p:nvSpPr>
        <p:spPr>
          <a:xfrm>
            <a:off x="4165599" y="4684916"/>
            <a:ext cx="2300185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4 Label widgets in order and to right of previous 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690A2-7CEB-E181-975A-99CF6FBF29F4}"/>
              </a:ext>
            </a:extLst>
          </p:cNvPr>
          <p:cNvSpPr txBox="1"/>
          <p:nvPr/>
        </p:nvSpPr>
        <p:spPr>
          <a:xfrm>
            <a:off x="4529328" y="6072882"/>
            <a:ext cx="196910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Loop and listen for button/key press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FB1BF3-492D-2D43-C470-0A51B3EDC72E}"/>
              </a:ext>
            </a:extLst>
          </p:cNvPr>
          <p:cNvSpPr/>
          <p:nvPr/>
        </p:nvSpPr>
        <p:spPr>
          <a:xfrm>
            <a:off x="6930451" y="6240592"/>
            <a:ext cx="1780733" cy="276967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6A7F4D-AE43-5668-9E58-F1449AF928A8}"/>
              </a:ext>
            </a:extLst>
          </p:cNvPr>
          <p:cNvSpPr/>
          <p:nvPr/>
        </p:nvSpPr>
        <p:spPr>
          <a:xfrm>
            <a:off x="6931152" y="4141439"/>
            <a:ext cx="4849368" cy="1722204"/>
          </a:xfrm>
          <a:prstGeom prst="roundRect">
            <a:avLst>
              <a:gd name="adj" fmla="val 7484"/>
            </a:avLst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FBA647-D4DD-223A-90A7-10800B96346B}"/>
              </a:ext>
            </a:extLst>
          </p:cNvPr>
          <p:cNvSpPr txBox="1"/>
          <p:nvPr/>
        </p:nvSpPr>
        <p:spPr>
          <a:xfrm>
            <a:off x="10208846" y="2613766"/>
            <a:ext cx="16021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2 Frame widgets in root window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741557-2177-CB8F-041C-2BE514DC0435}"/>
              </a:ext>
            </a:extLst>
          </p:cNvPr>
          <p:cNvSpPr/>
          <p:nvPr/>
        </p:nvSpPr>
        <p:spPr>
          <a:xfrm>
            <a:off x="6931152" y="2377631"/>
            <a:ext cx="2898648" cy="1417390"/>
          </a:xfrm>
          <a:prstGeom prst="roundRect">
            <a:avLst>
              <a:gd name="adj" fmla="val 13226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E7FD2619-4DA2-EB30-8EF4-4B653F300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5784" y="5149119"/>
            <a:ext cx="426735" cy="2538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22" name="Line 11">
            <a:extLst>
              <a:ext uri="{FF2B5EF4-FFF2-40B4-BE49-F238E27FC236}">
                <a16:creationId xmlns:a16="http://schemas.microsoft.com/office/drawing/2014/main" id="{C568DA3C-801B-0A2F-4C2F-9A7B3A5921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98429" y="6408531"/>
            <a:ext cx="412705" cy="2539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33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34C2-FD2C-4AAF-9ED7-CFBBA83F3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Creating Dynamic Interfaces in </a:t>
            </a:r>
            <a:r>
              <a:rPr lang="en-GB" dirty="0" err="1"/>
              <a:t>Tkinter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4975-FA1E-0E31-FADD-F52BACB803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733108"/>
            <a:ext cx="5560639" cy="4061405"/>
          </a:xfrm>
        </p:spPr>
        <p:txBody>
          <a:bodyPr/>
          <a:lstStyle/>
          <a:p>
            <a:r>
              <a:rPr lang="en-GB" b="1" dirty="0"/>
              <a:t>Adding, removing, and resizing widgets at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Widgets</a:t>
            </a:r>
            <a:r>
              <a:rPr lang="en-GB" dirty="0"/>
              <a:t> can be </a:t>
            </a:r>
            <a:r>
              <a:rPr lang="en-GB" b="1" dirty="0"/>
              <a:t>added</a:t>
            </a:r>
            <a:r>
              <a:rPr lang="en-GB" dirty="0"/>
              <a:t> or </a:t>
            </a:r>
            <a:r>
              <a:rPr lang="en-GB" b="1" dirty="0"/>
              <a:t>removed</a:t>
            </a:r>
            <a:r>
              <a:rPr lang="en-GB" dirty="0"/>
              <a:t> </a:t>
            </a:r>
            <a:r>
              <a:rPr lang="en-GB" b="1" dirty="0"/>
              <a:t>while the program is running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window </a:t>
            </a:r>
            <a:r>
              <a:rPr lang="en-GB" b="1" dirty="0"/>
              <a:t>automatically resizes </a:t>
            </a:r>
            <a:r>
              <a:rPr lang="en-GB" dirty="0"/>
              <a:t>to fit visible widgets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Tkinter</a:t>
            </a:r>
            <a:r>
              <a:rPr lang="en-GB" dirty="0"/>
              <a:t> recalculates layout when widgets are shown or hidden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Event handlers </a:t>
            </a:r>
            <a:r>
              <a:rPr lang="en-GB" dirty="0"/>
              <a:t>(like button clicks) control widget visibility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13ECD-272D-DD3A-F55A-FB755DCF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86BA288-F273-1081-D932-F3D081A41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461" y="423204"/>
            <a:ext cx="5135800" cy="626120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tkinter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 = Tk()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 = Button(root)</a:t>
            </a: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button.pack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  = Label(root, text="I'm here")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hide_label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label.pack_forget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button.configure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(text="Show Label", 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command=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show_label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show_label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label.pack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button.configure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(text="Hide Label",</a:t>
            </a:r>
          </a:p>
          <a:p>
            <a:pPr marL="0" indent="0">
              <a:buNone/>
            </a:pP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command=</a:t>
            </a: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hide_label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show_label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alt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root.mainloop</a:t>
            </a:r>
            <a:r>
              <a:rPr lang="en-GB" alt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4F152-2600-FAE4-B782-1D5C0CD0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61" y="4614163"/>
            <a:ext cx="1616123" cy="18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4EC0-70C1-E41D-6139-CFDB9D7671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Creating the Main </a:t>
            </a:r>
            <a:r>
              <a:rPr lang="en-GB" dirty="0" err="1"/>
              <a:t>Tkinter</a:t>
            </a:r>
            <a:r>
              <a:rPr lang="en-GB" dirty="0"/>
              <a:t> Window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80866-ED07-3306-5DC5-6FA6B26CBD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733108"/>
            <a:ext cx="5408239" cy="4061405"/>
          </a:xfrm>
        </p:spPr>
        <p:txBody>
          <a:bodyPr/>
          <a:lstStyle/>
          <a:p>
            <a:r>
              <a:rPr lang="en-GB" b="1" dirty="0"/>
              <a:t>Adding a title, icon, and menu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Every </a:t>
            </a:r>
            <a:r>
              <a:rPr lang="en-GB" dirty="0" err="1"/>
              <a:t>Tkinter</a:t>
            </a:r>
            <a:r>
              <a:rPr lang="en-GB" dirty="0"/>
              <a:t> app starts with a main window Tk()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main window can include a title bar, icon, and menus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menu bar can contain multiple dropdown menus (e.g., File, Help)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menu item can trigger an action using a callback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Widgets such as buttons can also be added to the window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DA41A-0ADC-4D6C-5A01-2A85B8AC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D9D1FF-B227-1BD9-316A-0FE816E2C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2641" y="357098"/>
            <a:ext cx="5941719" cy="6406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tkinter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</a:p>
          <a:p>
            <a:pPr marL="0" indent="0">
              <a:buNone/>
            </a:pPr>
            <a:r>
              <a:rPr lang="en-GB" alt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Tk()</a:t>
            </a:r>
          </a:p>
          <a:p>
            <a:pPr marL="0" indent="0">
              <a:buNone/>
            </a:pPr>
            <a:r>
              <a:rPr lang="en-GB" alt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root.title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('Window Title')</a:t>
            </a:r>
          </a:p>
          <a:p>
            <a:pPr marL="0" indent="0">
              <a:buNone/>
            </a:pPr>
            <a:r>
              <a:rPr lang="en-GB" alt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root.wm_iconbitmap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('qa.ico')</a:t>
            </a:r>
          </a:p>
          <a:p>
            <a:pPr marL="0" indent="0">
              <a:buNone/>
            </a:pP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button_proc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print("Button clicked!")</a:t>
            </a:r>
          </a:p>
          <a:p>
            <a:pPr marL="0" indent="0">
              <a:buNone/>
            </a:pPr>
            <a:endParaRPr lang="en-GB" alt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mbar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Menu(</a:t>
            </a:r>
            <a:r>
              <a:rPr lang="en-GB" alt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alt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filemenu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Menu(</a:t>
            </a:r>
            <a:r>
              <a:rPr lang="en-GB" alt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mbar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tearoff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=0)</a:t>
            </a:r>
          </a:p>
          <a:p>
            <a:pPr marL="0" indent="0">
              <a:buNone/>
            </a:pP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filemenu.add_command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(label='Quit',</a:t>
            </a:r>
          </a:p>
          <a:p>
            <a:pPr marL="0" indent="0">
              <a:buNone/>
            </a:pP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   command=lambda: </a:t>
            </a: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root.destroy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altLang="en-US" sz="1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helpmenu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Menu(</a:t>
            </a:r>
            <a:r>
              <a:rPr lang="en-GB" alt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mbar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tearoff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=0)</a:t>
            </a:r>
          </a:p>
          <a:p>
            <a:pPr marL="0" indent="0">
              <a:buNone/>
            </a:pP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helpmenu.add_command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(label='RTFM')	                  </a:t>
            </a:r>
          </a:p>
          <a:p>
            <a:pPr marL="0" indent="0">
              <a:buNone/>
            </a:pPr>
            <a:r>
              <a:rPr lang="en-GB" altLang="en-US" sz="1400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mbar</a:t>
            </a: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.add_cascade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(label='File', menu=</a:t>
            </a:r>
            <a:r>
              <a:rPr lang="en-GB" altLang="en-US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filemenu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altLang="en-US" sz="1400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mbar</a:t>
            </a: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.add_cascade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(label='Help', menu=</a:t>
            </a:r>
            <a:r>
              <a:rPr lang="en-GB" altLang="en-US" sz="1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helpmenu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root.config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(menu=mbar)</a:t>
            </a:r>
          </a:p>
          <a:p>
            <a:pPr marL="0" indent="0">
              <a:buNone/>
            </a:pPr>
            <a:endParaRPr lang="en-GB" alt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14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Button(</a:t>
            </a:r>
            <a:r>
              <a:rPr lang="en-GB" alt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text ='Click Me!', command=</a:t>
            </a: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button_proc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bt.pack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alt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root.mainloop</a:t>
            </a:r>
            <a:r>
              <a:rPr lang="en-GB" alt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9EF3F-7583-BDE6-0251-B8D24341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91" y="5322073"/>
            <a:ext cx="2202180" cy="9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81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20050</TotalTime>
  <Words>2272</Words>
  <Application>Microsoft Office PowerPoint</Application>
  <PresentationFormat>Widescreen</PresentationFormat>
  <Paragraphs>248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13</vt:i4>
      </vt:variant>
    </vt:vector>
  </HeadingPairs>
  <TitlesOfParts>
    <vt:vector size="36" baseType="lpstr">
      <vt:lpstr>Aptos</vt:lpstr>
      <vt:lpstr>Arial</vt:lpstr>
      <vt:lpstr>Consolas</vt:lpstr>
      <vt:lpstr>Figtree</vt:lpstr>
      <vt:lpstr>Figtree Light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Appendix 1 - Introduction to Tk</vt:lpstr>
      <vt:lpstr>PowerPoint Presentation</vt:lpstr>
      <vt:lpstr>Creating Graphical User Interfaces with Python</vt:lpstr>
      <vt:lpstr>Building a Basic Tkinter Window</vt:lpstr>
      <vt:lpstr>Elements of Python Tkinter</vt:lpstr>
      <vt:lpstr>Handling User Input in Tkinter</vt:lpstr>
      <vt:lpstr>Organising Your GUI - Widget Hierarchies</vt:lpstr>
      <vt:lpstr>Creating Dynamic Interfaces in Tkinter</vt:lpstr>
      <vt:lpstr>Creating the Main Tkinter Window</vt:lpstr>
      <vt:lpstr>Review &amp; Lab</vt:lpstr>
      <vt:lpstr>Review Questions</vt:lpstr>
      <vt:lpstr>Review Questions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Cameron, Donald</cp:lastModifiedBy>
  <cp:revision>45</cp:revision>
  <dcterms:created xsi:type="dcterms:W3CDTF">2024-06-24T11:44:08Z</dcterms:created>
  <dcterms:modified xsi:type="dcterms:W3CDTF">2025-11-06T11:01:10Z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